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1.jpeg" ContentType="image/jpeg"/>
  <Override PartName="/ppt/media/image19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4.png" ContentType="image/png"/>
  <Override PartName="/ppt/media/image13.jpeg" ContentType="image/jpeg"/>
  <Override PartName="/ppt/media/image20.jpeg" ContentType="image/jpeg"/>
  <Override PartName="/ppt/media/image12.jpeg" ContentType="image/jpeg"/>
  <Override PartName="/ppt/media/image3.png" ContentType="image/png"/>
  <Override PartName="/ppt/media/image9.jpeg" ContentType="image/jpeg"/>
  <Override PartName="/ppt/media/image18.jpeg" ContentType="image/jpeg"/>
  <Override PartName="/ppt/media/image6.jpeg" ContentType="image/jpeg"/>
  <Override PartName="/ppt/media/image5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Click to edit the title text formatCliquez pour modifier le style du 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15/03/2018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0F93229-99D6-4D40-AF83-91282D6C762C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Click to edit the title text formatCliquez pour modifier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Seventh Outline LevelCliquez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15/03/2018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3E71263-F0CD-4489-AA9D-65A2FEDC3782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DUT R&amp;T et Sécurité</a:t>
            </a:r>
            <a:endParaRPr/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0" y="44640"/>
            <a:ext cx="2814480" cy="1583640"/>
          </a:xfrm>
          <a:prstGeom prst="rect">
            <a:avLst/>
          </a:prstGeom>
          <a:ln>
            <a:noFill/>
          </a:ln>
        </p:spPr>
      </p:pic>
      <p:pic>
        <p:nvPicPr>
          <p:cNvPr id="80" name="Picture 3" descr=""/>
          <p:cNvPicPr/>
          <p:nvPr/>
        </p:nvPicPr>
        <p:blipFill>
          <a:blip r:embed="rId2"/>
          <a:stretch/>
        </p:blipFill>
        <p:spPr>
          <a:xfrm>
            <a:off x="6660360" y="188640"/>
            <a:ext cx="2244240" cy="1262160"/>
          </a:xfrm>
          <a:prstGeom prst="rect">
            <a:avLst/>
          </a:prstGeom>
          <a:ln>
            <a:noFill/>
          </a:ln>
        </p:spPr>
      </p:pic>
      <p:pic>
        <p:nvPicPr>
          <p:cNvPr id="81" name="Picture 5" descr=""/>
          <p:cNvPicPr/>
          <p:nvPr/>
        </p:nvPicPr>
        <p:blipFill>
          <a:blip r:embed="rId3"/>
          <a:stretch/>
        </p:blipFill>
        <p:spPr>
          <a:xfrm>
            <a:off x="2411640" y="3597120"/>
            <a:ext cx="4458240" cy="297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0" y="44640"/>
            <a:ext cx="1918800" cy="1079640"/>
          </a:xfrm>
          <a:prstGeom prst="rect">
            <a:avLst/>
          </a:prstGeom>
          <a:ln>
            <a:noFill/>
          </a:ln>
        </p:spPr>
      </p:pic>
      <p:pic>
        <p:nvPicPr>
          <p:cNvPr id="83" name="Picture 3" descr=""/>
          <p:cNvPicPr/>
          <p:nvPr/>
        </p:nvPicPr>
        <p:blipFill>
          <a:blip r:embed="rId2"/>
          <a:stretch/>
        </p:blipFill>
        <p:spPr>
          <a:xfrm>
            <a:off x="7496640" y="188640"/>
            <a:ext cx="1407600" cy="79164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Contenu actuel du PPN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457200" y="162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4100" strike="noStrike">
                <a:solidFill>
                  <a:srgbClr val="000000"/>
                </a:solidFill>
                <a:latin typeface="Calibri"/>
              </a:rPr>
              <a:t>Deux modules spécifiques (modules IPI/PEL)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Sécurité avancée des réseaux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Infrastructure de sécurité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4100" strike="noStrike">
                <a:solidFill>
                  <a:srgbClr val="000000"/>
                </a:solidFill>
                <a:latin typeface="Calibri"/>
              </a:rPr>
              <a:t>Notion mentionnée et donc survolée (ou pas) dans certains modules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Automatisation des tâches d’administration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Administration et supervision avancée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Bases de données avancées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Infrastructure sans fil d’entreprise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Dans les faits…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Notion peu ou pas creusée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Pas d’adéquation avec la réalité des besoins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Peu ou pas de pratique</a:t>
            </a:r>
            <a:endParaRPr/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0" y="44640"/>
            <a:ext cx="1918800" cy="1079640"/>
          </a:xfrm>
          <a:prstGeom prst="rect">
            <a:avLst/>
          </a:prstGeom>
          <a:ln>
            <a:noFill/>
          </a:ln>
        </p:spPr>
      </p:pic>
      <p:pic>
        <p:nvPicPr>
          <p:cNvPr id="89" name="Picture 3" descr=""/>
          <p:cNvPicPr/>
          <p:nvPr/>
        </p:nvPicPr>
        <p:blipFill>
          <a:blip r:embed="rId2"/>
          <a:stretch/>
        </p:blipFill>
        <p:spPr>
          <a:xfrm>
            <a:off x="7496640" y="188640"/>
            <a:ext cx="1407600" cy="7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Besoin des entreprises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Eviter le vol/destruction de données sensibles (Services financiers, R&amp;D…)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Eviter la réalisation d’opérations frauduleuses (Banques)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Eviter la paralysie de l’activité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92 % des entreprises ont connu une ou plusieurs cyberattaques dans l'année 2017, contre 80 % en 2016.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Conséquences importantes sur l'activité de l'entreprise : indisponibilité du site, arrêt de la production et donc impact négatif sur le chiffre d'affaires etc.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Pour limiter les risques liés aux attaques, 64 % des entreprises envisagent d'augmenter leur budget cybersécurité et 40 % d'entre elles ont souscrit à une cyberassurance en 2017, une progression de 14 points par rapport à 2016.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Ransomware, effaceurs de données…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Vulnérabilité importante des objets connectés qui sont en plein développement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0" y="44640"/>
            <a:ext cx="1918800" cy="1079640"/>
          </a:xfrm>
          <a:prstGeom prst="rect">
            <a:avLst/>
          </a:prstGeom>
          <a:ln>
            <a:noFill/>
          </a:ln>
        </p:spPr>
      </p:pic>
      <p:pic>
        <p:nvPicPr>
          <p:cNvPr id="93" name="Picture 3" descr=""/>
          <p:cNvPicPr/>
          <p:nvPr/>
        </p:nvPicPr>
        <p:blipFill>
          <a:blip r:embed="rId2"/>
          <a:stretch/>
        </p:blipFill>
        <p:spPr>
          <a:xfrm>
            <a:off x="7496640" y="188640"/>
            <a:ext cx="1407600" cy="7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La solution?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Métier spécifique en sécurité : Le pentester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Un hacker gentil (white hat)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Pentesting : tester les possibilités d’intrusion dans un système soumis à un audit de sécurité, par tous les moyens envisageables 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Social engineering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Attaques web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Attaques physiques, etc…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0" y="44640"/>
            <a:ext cx="1918800" cy="1079640"/>
          </a:xfrm>
          <a:prstGeom prst="rect">
            <a:avLst/>
          </a:prstGeom>
          <a:ln>
            <a:noFill/>
          </a:ln>
        </p:spPr>
      </p:pic>
      <p:pic>
        <p:nvPicPr>
          <p:cNvPr id="97" name="Picture 3" descr=""/>
          <p:cNvPicPr/>
          <p:nvPr/>
        </p:nvPicPr>
        <p:blipFill>
          <a:blip r:embed="rId2"/>
          <a:stretch/>
        </p:blipFill>
        <p:spPr>
          <a:xfrm>
            <a:off x="7496640" y="188640"/>
            <a:ext cx="1407600" cy="7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Comment se sont formés les pentesters ?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Formation de base dans l’informatique et/ou les réseaux.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Ou pas de formation académique du tout !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C’est avant tout un métier de passionné !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Formation sur le tas : challenges en lignes ou physiques, recherches sur le net, forums, sites spécialisés, expérimentation personnelle, etc…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Beaucoup de veille pour se tenir au courant…</a:t>
            </a:r>
            <a:endParaRPr/>
          </a:p>
        </p:txBody>
      </p:sp>
      <p:pic>
        <p:nvPicPr>
          <p:cNvPr id="100" name="Picture 2" descr=""/>
          <p:cNvPicPr/>
          <p:nvPr/>
        </p:nvPicPr>
        <p:blipFill>
          <a:blip r:embed="rId1"/>
          <a:srcRect l="0" t="0" r="11851" b="0"/>
          <a:stretch/>
        </p:blipFill>
        <p:spPr>
          <a:xfrm>
            <a:off x="0" y="44640"/>
            <a:ext cx="1465920" cy="93564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7624800" y="188640"/>
            <a:ext cx="1279440" cy="71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Comment intégrer la sécurité dans le DUT R&amp;T ?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La formation donne les bases techniques adaptées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Pour aller plus loin, l’enseignement « classique » semble inadapté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Utiliser des formes alternatives d’enseignement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Le but est de « mettre le pieds à l’étrier »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L’étudiant fera le reste si il accroche</a:t>
            </a:r>
            <a:endParaRPr/>
          </a:p>
        </p:txBody>
      </p:sp>
      <p:pic>
        <p:nvPicPr>
          <p:cNvPr id="104" name="Picture 2" descr=""/>
          <p:cNvPicPr/>
          <p:nvPr/>
        </p:nvPicPr>
        <p:blipFill>
          <a:blip r:embed="rId1"/>
          <a:srcRect l="0" t="0" r="11851" b="0"/>
          <a:stretch/>
        </p:blipFill>
        <p:spPr>
          <a:xfrm>
            <a:off x="0" y="764640"/>
            <a:ext cx="1465920" cy="935640"/>
          </a:xfrm>
          <a:prstGeom prst="rect">
            <a:avLst/>
          </a:prstGeom>
          <a:ln>
            <a:noFill/>
          </a:ln>
        </p:spPr>
      </p:pic>
      <p:pic>
        <p:nvPicPr>
          <p:cNvPr id="105" name="Picture 3" descr=""/>
          <p:cNvPicPr/>
          <p:nvPr/>
        </p:nvPicPr>
        <p:blipFill>
          <a:blip r:embed="rId2"/>
          <a:stretch/>
        </p:blipFill>
        <p:spPr>
          <a:xfrm>
            <a:off x="7624800" y="908640"/>
            <a:ext cx="1279440" cy="71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Propositions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Evénement type « Sécu’RT » : Rencontre avec des professionnels du pentesting, conférences et challenges de difficulté variée (CTF)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TPs type challenge sécurité (possibilité de s’appuyer sur des outils existants 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 u="sng">
                <a:solidFill>
                  <a:srgbClr val="0000ff"/>
                </a:solidFill>
                <a:latin typeface="Calibri"/>
              </a:rPr>
              <a:t>https://www.newbiecontest.org/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 u="sng">
                <a:solidFill>
                  <a:srgbClr val="0000ff"/>
                </a:solidFill>
                <a:latin typeface="Calibri"/>
              </a:rPr>
              <a:t>http://overthewire.org/wargames/bandit/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 u="sng">
                <a:solidFill>
                  <a:srgbClr val="0000ff"/>
                </a:solidFill>
                <a:latin typeface="Calibri"/>
              </a:rPr>
              <a:t>https://www.root-me.org/fr/Challenges/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Projet sur Montbéliard 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Créer un hacker space, accessible aux étudiants comme au personnes extérieurs (professionnel) pour créer un lieu d’échange et de développement de projets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0" y="44640"/>
            <a:ext cx="1918800" cy="1079640"/>
          </a:xfrm>
          <a:prstGeom prst="rect">
            <a:avLst/>
          </a:prstGeom>
          <a:ln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2"/>
          <a:stretch/>
        </p:blipFill>
        <p:spPr>
          <a:xfrm>
            <a:off x="7496640" y="188640"/>
            <a:ext cx="1407600" cy="7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